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1" r:id="rId14"/>
    <p:sldId id="285" r:id="rId15"/>
    <p:sldId id="268" r:id="rId16"/>
    <p:sldId id="284" r:id="rId17"/>
    <p:sldId id="286" r:id="rId18"/>
    <p:sldId id="287"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5912A-D52C-8440-BB98-8557128659F0}"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E6397-E61D-3446-BDD9-AD45E95C66DB}" type="slidenum">
              <a:rPr lang="en-US" smtClean="0"/>
              <a:t>‹#›</a:t>
            </a:fld>
            <a:endParaRPr lang="en-US"/>
          </a:p>
        </p:txBody>
      </p:sp>
    </p:spTree>
    <p:extLst>
      <p:ext uri="{BB962C8B-B14F-4D97-AF65-F5344CB8AC3E}">
        <p14:creationId xmlns:p14="http://schemas.microsoft.com/office/powerpoint/2010/main" val="134289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313185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935189801"/>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441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717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218.5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187.8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1,329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525.6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371.4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21,631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186.4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123.0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152,470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531</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194.3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31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31 May</a:t>
            </a:r>
            <a:r>
              <a:rPr lang="en-GB" sz="1200" dirty="0"/>
              <a:t>. However, as data for recent days are likely to change significantly, only data up to </a:t>
            </a:r>
            <a:r>
              <a:rPr lang="en-GB" sz="1200" b="1" dirty="0"/>
              <a:t>Tue 26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Chichester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2699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4114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63543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7006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310101" y="689148"/>
            <a:ext cx="540688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22</a:t>
            </a:r>
            <a:r>
              <a:rPr lang="en-GB" sz="1400" baseline="30000" dirty="0"/>
              <a:t>nd</a:t>
            </a:r>
            <a:r>
              <a:rPr lang="en-GB" sz="1400" dirty="0"/>
              <a:t> May, the number of deaths was highest in hospitals. The total number of deaths occurring in this week and registered by the 30</a:t>
            </a:r>
            <a:r>
              <a:rPr lang="en-GB" sz="1400" baseline="30000" dirty="0"/>
              <a:t>th</a:t>
            </a:r>
            <a:r>
              <a:rPr lang="en-GB" sz="1400" dirty="0"/>
              <a:t> May is 34.</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3281814699"/>
              </p:ext>
            </p:extLst>
          </p:nvPr>
        </p:nvGraphicFramePr>
        <p:xfrm>
          <a:off x="370913" y="5163671"/>
          <a:ext cx="11065810" cy="1440327"/>
        </p:xfrm>
        <a:graphic>
          <a:graphicData uri="http://schemas.openxmlformats.org/drawingml/2006/table">
            <a:tbl>
              <a:tblPr/>
              <a:tblGrid>
                <a:gridCol w="660646">
                  <a:extLst>
                    <a:ext uri="{9D8B030D-6E8A-4147-A177-3AD203B41FA5}">
                      <a16:colId xmlns:a16="http://schemas.microsoft.com/office/drawing/2014/main" val="1998575075"/>
                    </a:ext>
                  </a:extLst>
                </a:gridCol>
                <a:gridCol w="495484">
                  <a:extLst>
                    <a:ext uri="{9D8B030D-6E8A-4147-A177-3AD203B41FA5}">
                      <a16:colId xmlns:a16="http://schemas.microsoft.com/office/drawing/2014/main" val="4082139058"/>
                    </a:ext>
                  </a:extLst>
                </a:gridCol>
                <a:gridCol w="495484">
                  <a:extLst>
                    <a:ext uri="{9D8B030D-6E8A-4147-A177-3AD203B41FA5}">
                      <a16:colId xmlns:a16="http://schemas.microsoft.com/office/drawing/2014/main" val="1877115370"/>
                    </a:ext>
                  </a:extLst>
                </a:gridCol>
                <a:gridCol w="495484">
                  <a:extLst>
                    <a:ext uri="{9D8B030D-6E8A-4147-A177-3AD203B41FA5}">
                      <a16:colId xmlns:a16="http://schemas.microsoft.com/office/drawing/2014/main" val="696609331"/>
                    </a:ext>
                  </a:extLst>
                </a:gridCol>
                <a:gridCol w="495484">
                  <a:extLst>
                    <a:ext uri="{9D8B030D-6E8A-4147-A177-3AD203B41FA5}">
                      <a16:colId xmlns:a16="http://schemas.microsoft.com/office/drawing/2014/main" val="945435690"/>
                    </a:ext>
                  </a:extLst>
                </a:gridCol>
                <a:gridCol w="495484">
                  <a:extLst>
                    <a:ext uri="{9D8B030D-6E8A-4147-A177-3AD203B41FA5}">
                      <a16:colId xmlns:a16="http://schemas.microsoft.com/office/drawing/2014/main" val="4099392816"/>
                    </a:ext>
                  </a:extLst>
                </a:gridCol>
                <a:gridCol w="495484">
                  <a:extLst>
                    <a:ext uri="{9D8B030D-6E8A-4147-A177-3AD203B41FA5}">
                      <a16:colId xmlns:a16="http://schemas.microsoft.com/office/drawing/2014/main" val="2492613715"/>
                    </a:ext>
                  </a:extLst>
                </a:gridCol>
                <a:gridCol w="495484">
                  <a:extLst>
                    <a:ext uri="{9D8B030D-6E8A-4147-A177-3AD203B41FA5}">
                      <a16:colId xmlns:a16="http://schemas.microsoft.com/office/drawing/2014/main" val="4065020466"/>
                    </a:ext>
                  </a:extLst>
                </a:gridCol>
                <a:gridCol w="495484">
                  <a:extLst>
                    <a:ext uri="{9D8B030D-6E8A-4147-A177-3AD203B41FA5}">
                      <a16:colId xmlns:a16="http://schemas.microsoft.com/office/drawing/2014/main" val="1865002551"/>
                    </a:ext>
                  </a:extLst>
                </a:gridCol>
                <a:gridCol w="495484">
                  <a:extLst>
                    <a:ext uri="{9D8B030D-6E8A-4147-A177-3AD203B41FA5}">
                      <a16:colId xmlns:a16="http://schemas.microsoft.com/office/drawing/2014/main" val="3813846355"/>
                    </a:ext>
                  </a:extLst>
                </a:gridCol>
                <a:gridCol w="495484">
                  <a:extLst>
                    <a:ext uri="{9D8B030D-6E8A-4147-A177-3AD203B41FA5}">
                      <a16:colId xmlns:a16="http://schemas.microsoft.com/office/drawing/2014/main" val="234630756"/>
                    </a:ext>
                  </a:extLst>
                </a:gridCol>
                <a:gridCol w="495484">
                  <a:extLst>
                    <a:ext uri="{9D8B030D-6E8A-4147-A177-3AD203B41FA5}">
                      <a16:colId xmlns:a16="http://schemas.microsoft.com/office/drawing/2014/main" val="3725478471"/>
                    </a:ext>
                  </a:extLst>
                </a:gridCol>
                <a:gridCol w="495484">
                  <a:extLst>
                    <a:ext uri="{9D8B030D-6E8A-4147-A177-3AD203B41FA5}">
                      <a16:colId xmlns:a16="http://schemas.microsoft.com/office/drawing/2014/main" val="2828013913"/>
                    </a:ext>
                  </a:extLst>
                </a:gridCol>
                <a:gridCol w="495484">
                  <a:extLst>
                    <a:ext uri="{9D8B030D-6E8A-4147-A177-3AD203B41FA5}">
                      <a16:colId xmlns:a16="http://schemas.microsoft.com/office/drawing/2014/main" val="2637868432"/>
                    </a:ext>
                  </a:extLst>
                </a:gridCol>
                <a:gridCol w="495484">
                  <a:extLst>
                    <a:ext uri="{9D8B030D-6E8A-4147-A177-3AD203B41FA5}">
                      <a16:colId xmlns:a16="http://schemas.microsoft.com/office/drawing/2014/main" val="1956483777"/>
                    </a:ext>
                  </a:extLst>
                </a:gridCol>
                <a:gridCol w="495484">
                  <a:extLst>
                    <a:ext uri="{9D8B030D-6E8A-4147-A177-3AD203B41FA5}">
                      <a16:colId xmlns:a16="http://schemas.microsoft.com/office/drawing/2014/main" val="1653521048"/>
                    </a:ext>
                  </a:extLst>
                </a:gridCol>
                <a:gridCol w="495484">
                  <a:extLst>
                    <a:ext uri="{9D8B030D-6E8A-4147-A177-3AD203B41FA5}">
                      <a16:colId xmlns:a16="http://schemas.microsoft.com/office/drawing/2014/main" val="2665635879"/>
                    </a:ext>
                  </a:extLst>
                </a:gridCol>
                <a:gridCol w="495484">
                  <a:extLst>
                    <a:ext uri="{9D8B030D-6E8A-4147-A177-3AD203B41FA5}">
                      <a16:colId xmlns:a16="http://schemas.microsoft.com/office/drawing/2014/main" val="2210826613"/>
                    </a:ext>
                  </a:extLst>
                </a:gridCol>
                <a:gridCol w="495484">
                  <a:extLst>
                    <a:ext uri="{9D8B030D-6E8A-4147-A177-3AD203B41FA5}">
                      <a16:colId xmlns:a16="http://schemas.microsoft.com/office/drawing/2014/main" val="1066874851"/>
                    </a:ext>
                  </a:extLst>
                </a:gridCol>
                <a:gridCol w="495484">
                  <a:extLst>
                    <a:ext uri="{9D8B030D-6E8A-4147-A177-3AD203B41FA5}">
                      <a16:colId xmlns:a16="http://schemas.microsoft.com/office/drawing/2014/main" val="1570344299"/>
                    </a:ext>
                  </a:extLst>
                </a:gridCol>
                <a:gridCol w="495484">
                  <a:extLst>
                    <a:ext uri="{9D8B030D-6E8A-4147-A177-3AD203B41FA5}">
                      <a16:colId xmlns:a16="http://schemas.microsoft.com/office/drawing/2014/main" val="3799185299"/>
                    </a:ext>
                  </a:extLst>
                </a:gridCol>
                <a:gridCol w="495484">
                  <a:extLst>
                    <a:ext uri="{9D8B030D-6E8A-4147-A177-3AD203B41FA5}">
                      <a16:colId xmlns:a16="http://schemas.microsoft.com/office/drawing/2014/main" val="57773318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44.1%</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870051" cy="307777"/>
          </a:xfrm>
          <a:prstGeom prst="rect">
            <a:avLst/>
          </a:prstGeom>
          <a:noFill/>
        </p:spPr>
        <p:txBody>
          <a:bodyPr wrap="none" rtlCol="0">
            <a:spAutoFit/>
          </a:bodyPr>
          <a:lstStyle/>
          <a:p>
            <a:r>
              <a:rPr lang="en-US" sz="1400" b="1" dirty="0"/>
              <a:t>All cause mortality; Brighton and Hove; week ending 22</a:t>
            </a:r>
            <a:r>
              <a:rPr lang="en-US" sz="1400" b="1" baseline="30000" dirty="0"/>
              <a:t>nd</a:t>
            </a:r>
            <a:r>
              <a:rPr lang="en-US" sz="1400" b="1" dirty="0"/>
              <a:t>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2512038987"/>
              </p:ext>
            </p:extLst>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(18.1-31.8)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 (14.2-19.9)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 (22.5-28.8)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 (20-24)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27.1 (26.6-27.6)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4247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54984"/>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31 May, Brighton and Hove has recorded 441 confirmed Covid-19 cases. This is 17.7%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29th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29th May there have been 51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40.5% of the 126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212744" cy="307777"/>
          </a:xfrm>
          <a:prstGeom prst="rect">
            <a:avLst/>
          </a:prstGeom>
          <a:noFill/>
        </p:spPr>
        <p:txBody>
          <a:bodyPr wrap="none" rtlCol="0">
            <a:spAutoFit/>
          </a:bodyPr>
          <a:lstStyle/>
          <a:p>
            <a:r>
              <a:rPr lang="en-US" sz="1400" dirty="0"/>
              <a:t>Daily care home deaths notified to the Care Quality Commission; Brighton and Hove 29/05/2020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30/05/2020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2558962101"/>
              </p:ext>
            </p:extLst>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24.6 per 100,000 (20.6-29.2)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22.2 per 100,000 (17.6-27.6)</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63.6 per 100,000 (55.8-72.1)</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22.4 per 100,000 (18.4-27.1)</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26,615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657361"/>
            <a:ext cx="6556196"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30/05/2020</a:t>
            </a:r>
          </a:p>
        </p:txBody>
      </p:sp>
    </p:spTree>
    <p:extLst>
      <p:ext uri="{BB962C8B-B14F-4D97-AF65-F5344CB8AC3E}">
        <p14:creationId xmlns:p14="http://schemas.microsoft.com/office/powerpoint/2010/main" val="30099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02/06/2020)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22nd May but were registered up to 30th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90281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720844837"/>
              </p:ext>
            </p:extLst>
          </p:nvPr>
        </p:nvGraphicFramePr>
        <p:xfrm>
          <a:off x="377687" y="866741"/>
          <a:ext cx="11550618" cy="5337882"/>
        </p:xfrm>
        <a:graphic>
          <a:graphicData uri="http://schemas.openxmlformats.org/drawingml/2006/table">
            <a:tbl>
              <a:tblPr/>
              <a:tblGrid>
                <a:gridCol w="1260282">
                  <a:extLst>
                    <a:ext uri="{9D8B030D-6E8A-4147-A177-3AD203B41FA5}">
                      <a16:colId xmlns:a16="http://schemas.microsoft.com/office/drawing/2014/main" val="914011533"/>
                    </a:ext>
                  </a:extLst>
                </a:gridCol>
                <a:gridCol w="490016">
                  <a:extLst>
                    <a:ext uri="{9D8B030D-6E8A-4147-A177-3AD203B41FA5}">
                      <a16:colId xmlns:a16="http://schemas.microsoft.com/office/drawing/2014/main" val="1234676251"/>
                    </a:ext>
                  </a:extLst>
                </a:gridCol>
                <a:gridCol w="490016">
                  <a:extLst>
                    <a:ext uri="{9D8B030D-6E8A-4147-A177-3AD203B41FA5}">
                      <a16:colId xmlns:a16="http://schemas.microsoft.com/office/drawing/2014/main" val="4290614221"/>
                    </a:ext>
                  </a:extLst>
                </a:gridCol>
                <a:gridCol w="490016">
                  <a:extLst>
                    <a:ext uri="{9D8B030D-6E8A-4147-A177-3AD203B41FA5}">
                      <a16:colId xmlns:a16="http://schemas.microsoft.com/office/drawing/2014/main" val="3570678717"/>
                    </a:ext>
                  </a:extLst>
                </a:gridCol>
                <a:gridCol w="490016">
                  <a:extLst>
                    <a:ext uri="{9D8B030D-6E8A-4147-A177-3AD203B41FA5}">
                      <a16:colId xmlns:a16="http://schemas.microsoft.com/office/drawing/2014/main" val="3557013875"/>
                    </a:ext>
                  </a:extLst>
                </a:gridCol>
                <a:gridCol w="490016">
                  <a:extLst>
                    <a:ext uri="{9D8B030D-6E8A-4147-A177-3AD203B41FA5}">
                      <a16:colId xmlns:a16="http://schemas.microsoft.com/office/drawing/2014/main" val="3143303423"/>
                    </a:ext>
                  </a:extLst>
                </a:gridCol>
                <a:gridCol w="490016">
                  <a:extLst>
                    <a:ext uri="{9D8B030D-6E8A-4147-A177-3AD203B41FA5}">
                      <a16:colId xmlns:a16="http://schemas.microsoft.com/office/drawing/2014/main" val="811113895"/>
                    </a:ext>
                  </a:extLst>
                </a:gridCol>
                <a:gridCol w="490016">
                  <a:extLst>
                    <a:ext uri="{9D8B030D-6E8A-4147-A177-3AD203B41FA5}">
                      <a16:colId xmlns:a16="http://schemas.microsoft.com/office/drawing/2014/main" val="3260015052"/>
                    </a:ext>
                  </a:extLst>
                </a:gridCol>
                <a:gridCol w="490016">
                  <a:extLst>
                    <a:ext uri="{9D8B030D-6E8A-4147-A177-3AD203B41FA5}">
                      <a16:colId xmlns:a16="http://schemas.microsoft.com/office/drawing/2014/main" val="3530290400"/>
                    </a:ext>
                  </a:extLst>
                </a:gridCol>
                <a:gridCol w="490016">
                  <a:extLst>
                    <a:ext uri="{9D8B030D-6E8A-4147-A177-3AD203B41FA5}">
                      <a16:colId xmlns:a16="http://schemas.microsoft.com/office/drawing/2014/main" val="1016590592"/>
                    </a:ext>
                  </a:extLst>
                </a:gridCol>
                <a:gridCol w="490016">
                  <a:extLst>
                    <a:ext uri="{9D8B030D-6E8A-4147-A177-3AD203B41FA5}">
                      <a16:colId xmlns:a16="http://schemas.microsoft.com/office/drawing/2014/main" val="845157241"/>
                    </a:ext>
                  </a:extLst>
                </a:gridCol>
                <a:gridCol w="490016">
                  <a:extLst>
                    <a:ext uri="{9D8B030D-6E8A-4147-A177-3AD203B41FA5}">
                      <a16:colId xmlns:a16="http://schemas.microsoft.com/office/drawing/2014/main" val="2611672487"/>
                    </a:ext>
                  </a:extLst>
                </a:gridCol>
                <a:gridCol w="490016">
                  <a:extLst>
                    <a:ext uri="{9D8B030D-6E8A-4147-A177-3AD203B41FA5}">
                      <a16:colId xmlns:a16="http://schemas.microsoft.com/office/drawing/2014/main" val="3459487358"/>
                    </a:ext>
                  </a:extLst>
                </a:gridCol>
                <a:gridCol w="490016">
                  <a:extLst>
                    <a:ext uri="{9D8B030D-6E8A-4147-A177-3AD203B41FA5}">
                      <a16:colId xmlns:a16="http://schemas.microsoft.com/office/drawing/2014/main" val="2298555161"/>
                    </a:ext>
                  </a:extLst>
                </a:gridCol>
                <a:gridCol w="490016">
                  <a:extLst>
                    <a:ext uri="{9D8B030D-6E8A-4147-A177-3AD203B41FA5}">
                      <a16:colId xmlns:a16="http://schemas.microsoft.com/office/drawing/2014/main" val="1233904622"/>
                    </a:ext>
                  </a:extLst>
                </a:gridCol>
                <a:gridCol w="490016">
                  <a:extLst>
                    <a:ext uri="{9D8B030D-6E8A-4147-A177-3AD203B41FA5}">
                      <a16:colId xmlns:a16="http://schemas.microsoft.com/office/drawing/2014/main" val="1647108581"/>
                    </a:ext>
                  </a:extLst>
                </a:gridCol>
                <a:gridCol w="490016">
                  <a:extLst>
                    <a:ext uri="{9D8B030D-6E8A-4147-A177-3AD203B41FA5}">
                      <a16:colId xmlns:a16="http://schemas.microsoft.com/office/drawing/2014/main" val="4131586401"/>
                    </a:ext>
                  </a:extLst>
                </a:gridCol>
                <a:gridCol w="490016">
                  <a:extLst>
                    <a:ext uri="{9D8B030D-6E8A-4147-A177-3AD203B41FA5}">
                      <a16:colId xmlns:a16="http://schemas.microsoft.com/office/drawing/2014/main" val="3701799912"/>
                    </a:ext>
                  </a:extLst>
                </a:gridCol>
                <a:gridCol w="490016">
                  <a:extLst>
                    <a:ext uri="{9D8B030D-6E8A-4147-A177-3AD203B41FA5}">
                      <a16:colId xmlns:a16="http://schemas.microsoft.com/office/drawing/2014/main" val="43166036"/>
                    </a:ext>
                  </a:extLst>
                </a:gridCol>
                <a:gridCol w="490016">
                  <a:extLst>
                    <a:ext uri="{9D8B030D-6E8A-4147-A177-3AD203B41FA5}">
                      <a16:colId xmlns:a16="http://schemas.microsoft.com/office/drawing/2014/main" val="2252693503"/>
                    </a:ext>
                  </a:extLst>
                </a:gridCol>
                <a:gridCol w="490016">
                  <a:extLst>
                    <a:ext uri="{9D8B030D-6E8A-4147-A177-3AD203B41FA5}">
                      <a16:colId xmlns:a16="http://schemas.microsoft.com/office/drawing/2014/main" val="2937568516"/>
                    </a:ext>
                  </a:extLst>
                </a:gridCol>
                <a:gridCol w="490016">
                  <a:extLst>
                    <a:ext uri="{9D8B030D-6E8A-4147-A177-3AD203B41FA5}">
                      <a16:colId xmlns:a16="http://schemas.microsoft.com/office/drawing/2014/main" val="1943748713"/>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97180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22/05/2020</a:t>
            </a:r>
          </a:p>
        </p:txBody>
      </p:sp>
    </p:spTree>
    <p:extLst>
      <p:ext uri="{BB962C8B-B14F-4D97-AF65-F5344CB8AC3E}">
        <p14:creationId xmlns:p14="http://schemas.microsoft.com/office/powerpoint/2010/main" val="199336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459146341"/>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47.9 (40.2-56.5)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56.1 (50-62.7)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65.6 (60.2-71.2)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59.5 (55.8-63.2)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42,210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75.4 (74.7-76.1)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93887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1846307406"/>
              </p:ext>
            </p:extLst>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 deaths (12 per 100,000, 95% CI: 8-16)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961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 deaths (5 per 100,000, 95% CI: 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3,028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180 deaths (21 per 100,000, 95% CI: 18-24)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 deaths (5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4,599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22/05/2020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040816427"/>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r>
                        <a:rPr lang="en-GB" sz="800" b="0" i="0" u="none" strike="noStrike" dirty="0">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r>
                        <a:rPr lang="en-GB" sz="8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1,055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r>
                        <a:rPr lang="en-GB" sz="8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 deaths (2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1,640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22/05/2020</a:t>
            </a:r>
          </a:p>
        </p:txBody>
      </p:sp>
    </p:spTree>
    <p:extLst>
      <p:ext uri="{BB962C8B-B14F-4D97-AF65-F5344CB8AC3E}">
        <p14:creationId xmlns:p14="http://schemas.microsoft.com/office/powerpoint/2010/main" val="36244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045813839"/>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11794</TotalTime>
  <Words>4384</Words>
  <Application>Microsoft Macintosh PowerPoint</Application>
  <PresentationFormat>Widescreen</PresentationFormat>
  <Paragraphs>1111</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152</cp:revision>
  <dcterms:created xsi:type="dcterms:W3CDTF">2020-04-23T12:41:56Z</dcterms:created>
  <dcterms:modified xsi:type="dcterms:W3CDTF">2020-06-02T10:17:12Z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